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Arimo"/>
      <p:regular r:id="rId41"/>
      <p:bold r:id="rId42"/>
      <p:italic r:id="rId43"/>
      <p:boldItalic r:id="rId44"/>
    </p:embeddedFont>
    <p:embeddedFont>
      <p:font typeface="Maven Pro"/>
      <p:regular r:id="rId45"/>
      <p:bold r:id="rId46"/>
    </p:embeddedFont>
    <p:embeddedFont>
      <p:font typeface="DM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42" Type="http://schemas.openxmlformats.org/officeDocument/2006/relationships/font" Target="fonts/Arimo-bold.fntdata"/><Relationship Id="rId41" Type="http://schemas.openxmlformats.org/officeDocument/2006/relationships/font" Target="fonts/Arimo-regular.fntdata"/><Relationship Id="rId44" Type="http://schemas.openxmlformats.org/officeDocument/2006/relationships/font" Target="fonts/Arimo-boldItalic.fntdata"/><Relationship Id="rId43" Type="http://schemas.openxmlformats.org/officeDocument/2006/relationships/font" Target="fonts/Arimo-italic.fntdata"/><Relationship Id="rId46" Type="http://schemas.openxmlformats.org/officeDocument/2006/relationships/font" Target="fonts/MavenPro-bold.fntdata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Nunito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Nunito-italic.fntdata"/><Relationship Id="rId38" Type="http://schemas.openxmlformats.org/officeDocument/2006/relationships/font" Target="fonts/Nuni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2d0348f0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d2d0348f0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2e5d259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d2e5d2597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2e5d259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d2e5d2597e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2d0348f07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d2d0348f07_2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d2dbde83c5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Tratar, organizar e modelar dados utilizando as tecnologias e conceitos aprendidos ao longo do curso.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d2dbde83c5_1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2d0348f07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d2d0348f07_2_2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2d0348f07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d2d0348f07_2_2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2dbde83c5_1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d2dbde83c5_1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d2dbde83c5_1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d2dbde83c5_12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d2dbde83c5_1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d2dbde83c5_12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d2d0348f07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d2d0348f07_2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2dbde83c5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d2dbde83c5_5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d2d0348f07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d2d0348f07_2_2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2e5d259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d2e5d2597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d2dbde83c5_1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d2dbde83c5_1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d2e5d2597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d2e5d2597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2d0348f07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d2d0348f07_2_2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d2d0348f07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d2d0348f07_2_3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d2d0348f07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d2d0348f07_2_3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2d0348f07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d2d0348f07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2d0348f07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Tratar, organizar e modelar dados utilizando as tecnologias e conceitos aprendidos ao longo do curso.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d2d0348f07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2dbde83c5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Além das quebras de acentuação, o campo área de formação apresenta inconsistências devido à falta de padronização na inserção de dados</a:t>
            </a:r>
            <a:endParaRPr/>
          </a:p>
        </p:txBody>
      </p:sp>
      <p:sp>
        <p:nvSpPr>
          <p:cNvPr id="456" name="Google Shape;456;g2d2dbde83c5_5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2dbde83c5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datasets semi-estruturados e estruturados fornecidos, que ao final devem ser organizados em uma base única, camadas silver ou gold.</a:t>
            </a:r>
            <a:endParaRPr/>
          </a:p>
        </p:txBody>
      </p:sp>
      <p:sp>
        <p:nvSpPr>
          <p:cNvPr id="477" name="Google Shape;477;g2d2dbde83c5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2d0348f07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Utilizamos o MER para criamos nossa base no Faker</a:t>
            </a:r>
            <a:endParaRPr/>
          </a:p>
        </p:txBody>
      </p:sp>
      <p:sp>
        <p:nvSpPr>
          <p:cNvPr id="492" name="Google Shape;492;g2d2d0348f07_2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2d45ec68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d2d45ec68f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2e5d259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datasets semi-estruturados e estruturados fornecidos, que ao final devem ser organizados em uma base única, camadas silver ou gold.</a:t>
            </a:r>
            <a:endParaRPr/>
          </a:p>
        </p:txBody>
      </p:sp>
      <p:sp>
        <p:nvSpPr>
          <p:cNvPr id="516" name="Google Shape;516;g2d2e5d2597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5" name="Google Shape;285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7" name="Google Shape;297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3" name="Google Shape;303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4" name="Google Shape;304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5" name="Google Shape;305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11" name="Google Shape;311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12" name="Google Shape;312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13" name="Google Shape;313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14" name="Google Shape;314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1" name="Google Shape;321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25" name="Google Shape;325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26" name="Google Shape;326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7" name="Google Shape;327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1" name="Google Shape;331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33" name="Google Shape;333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7" name="Google Shape;347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50.jpg"/><Relationship Id="rId5" Type="http://schemas.openxmlformats.org/officeDocument/2006/relationships/image" Target="../media/image6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74.jpg"/><Relationship Id="rId6" Type="http://schemas.openxmlformats.org/officeDocument/2006/relationships/image" Target="../media/image6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60.jpg"/><Relationship Id="rId5" Type="http://schemas.openxmlformats.org/officeDocument/2006/relationships/image" Target="../media/image36.jpg"/><Relationship Id="rId6" Type="http://schemas.openxmlformats.org/officeDocument/2006/relationships/image" Target="../media/image5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jpg"/><Relationship Id="rId4" Type="http://schemas.openxmlformats.org/officeDocument/2006/relationships/image" Target="../media/image57.jpg"/><Relationship Id="rId5" Type="http://schemas.openxmlformats.org/officeDocument/2006/relationships/image" Target="../media/image64.jpg"/><Relationship Id="rId6" Type="http://schemas.openxmlformats.org/officeDocument/2006/relationships/image" Target="../media/image56.jpg"/><Relationship Id="rId7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29.png"/><Relationship Id="rId10" Type="http://schemas.openxmlformats.org/officeDocument/2006/relationships/image" Target="../media/image13.png"/><Relationship Id="rId12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61.jpg"/><Relationship Id="rId5" Type="http://schemas.openxmlformats.org/officeDocument/2006/relationships/image" Target="../media/image65.png"/><Relationship Id="rId6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jp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Relationship Id="rId8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colab.research.google.com/drive/1S8mQkPy_GxBW-MmH7Abuwj_s6ZRSvCb2?usp=sharing" TargetMode="External"/><Relationship Id="rId9" Type="http://schemas.openxmlformats.org/officeDocument/2006/relationships/image" Target="../media/image81.png"/><Relationship Id="rId5" Type="http://schemas.openxmlformats.org/officeDocument/2006/relationships/hyperlink" Target="https://github.com/RRcharles03/projeto_final_soulcode.git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84.png"/><Relationship Id="rId8" Type="http://schemas.openxmlformats.org/officeDocument/2006/relationships/image" Target="../media/image83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in/renan-slima/" TargetMode="External"/><Relationship Id="rId10" Type="http://schemas.openxmlformats.org/officeDocument/2006/relationships/image" Target="../media/image76.png"/><Relationship Id="rId13" Type="http://schemas.openxmlformats.org/officeDocument/2006/relationships/hyperlink" Target="https://www.linkedin.com/in/rodrigo-charles03/" TargetMode="External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78.png"/><Relationship Id="rId9" Type="http://schemas.openxmlformats.org/officeDocument/2006/relationships/hyperlink" Target="https://www.linkedin.com/in/paulo-henrique-p-da-silva/" TargetMode="External"/><Relationship Id="rId15" Type="http://schemas.openxmlformats.org/officeDocument/2006/relationships/hyperlink" Target="https://www.linkedin.com/in/flavio-ricardo-teixeira/" TargetMode="External"/><Relationship Id="rId14" Type="http://schemas.openxmlformats.org/officeDocument/2006/relationships/image" Target="../media/image82.png"/><Relationship Id="rId17" Type="http://schemas.openxmlformats.org/officeDocument/2006/relationships/hyperlink" Target="https://www.linkedin.com/in/alanrigolon/" TargetMode="External"/><Relationship Id="rId16" Type="http://schemas.openxmlformats.org/officeDocument/2006/relationships/image" Target="../media/image79.png"/><Relationship Id="rId5" Type="http://schemas.openxmlformats.org/officeDocument/2006/relationships/hyperlink" Target="https://www.linkedin.com/in/nataliaasilva/" TargetMode="External"/><Relationship Id="rId6" Type="http://schemas.openxmlformats.org/officeDocument/2006/relationships/image" Target="../media/image85.png"/><Relationship Id="rId7" Type="http://schemas.openxmlformats.org/officeDocument/2006/relationships/hyperlink" Target="https://www.linkedin.com/in/nathan-arrais/overlay/photo/" TargetMode="External"/><Relationship Id="rId8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4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5"/>
          <p:cNvGrpSpPr/>
          <p:nvPr/>
        </p:nvGrpSpPr>
        <p:grpSpPr>
          <a:xfrm rot="-5400000">
            <a:off x="5669148" y="2050352"/>
            <a:ext cx="5979076" cy="1018909"/>
            <a:chOff x="0" y="-28575"/>
            <a:chExt cx="3149472" cy="536710"/>
          </a:xfrm>
        </p:grpSpPr>
        <p:sp>
          <p:nvSpPr>
            <p:cNvPr id="353" name="Google Shape;353;p25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354" name="Google Shape;354;p2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5"/>
          <p:cNvSpPr/>
          <p:nvPr/>
        </p:nvSpPr>
        <p:spPr>
          <a:xfrm>
            <a:off x="5604479" y="-505573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25"/>
          <p:cNvSpPr/>
          <p:nvPr/>
        </p:nvSpPr>
        <p:spPr>
          <a:xfrm>
            <a:off x="-147587" y="4315254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25"/>
          <p:cNvSpPr/>
          <p:nvPr/>
        </p:nvSpPr>
        <p:spPr>
          <a:xfrm>
            <a:off x="786874" y="353040"/>
            <a:ext cx="1220358" cy="930523"/>
          </a:xfrm>
          <a:custGeom>
            <a:rect b="b" l="l" r="r" t="t"/>
            <a:pathLst>
              <a:path extrusionOk="0" h="1861046" w="2440716">
                <a:moveTo>
                  <a:pt x="0" y="0"/>
                </a:moveTo>
                <a:lnTo>
                  <a:pt x="2440716" y="0"/>
                </a:lnTo>
                <a:lnTo>
                  <a:pt x="2440716" y="1861046"/>
                </a:lnTo>
                <a:lnTo>
                  <a:pt x="0" y="1861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5"/>
          <p:cNvSpPr/>
          <p:nvPr/>
        </p:nvSpPr>
        <p:spPr>
          <a:xfrm>
            <a:off x="2166641" y="203752"/>
            <a:ext cx="1747479" cy="1079811"/>
          </a:xfrm>
          <a:custGeom>
            <a:rect b="b" l="l" r="r" t="t"/>
            <a:pathLst>
              <a:path extrusionOk="0" h="2159621" w="3494959">
                <a:moveTo>
                  <a:pt x="0" y="0"/>
                </a:moveTo>
                <a:lnTo>
                  <a:pt x="3494959" y="0"/>
                </a:lnTo>
                <a:lnTo>
                  <a:pt x="3494959" y="2159621"/>
                </a:lnTo>
                <a:lnTo>
                  <a:pt x="0" y="2159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1453" l="-46298" r="-35857" t="-16484"/>
            </a:stretch>
          </a:blipFill>
          <a:ln>
            <a:noFill/>
          </a:ln>
        </p:spPr>
      </p:sp>
      <p:sp>
        <p:nvSpPr>
          <p:cNvPr id="359" name="Google Shape;359;p25"/>
          <p:cNvSpPr/>
          <p:nvPr/>
        </p:nvSpPr>
        <p:spPr>
          <a:xfrm>
            <a:off x="3628506" y="97939"/>
            <a:ext cx="1363405" cy="1291437"/>
          </a:xfrm>
          <a:custGeom>
            <a:rect b="b" l="l" r="r" t="t"/>
            <a:pathLst>
              <a:path extrusionOk="0" h="2582873" w="2726810">
                <a:moveTo>
                  <a:pt x="0" y="0"/>
                </a:moveTo>
                <a:lnTo>
                  <a:pt x="2726810" y="0"/>
                </a:lnTo>
                <a:lnTo>
                  <a:pt x="2726810" y="2582873"/>
                </a:lnTo>
                <a:lnTo>
                  <a:pt x="0" y="258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5"/>
          <p:cNvSpPr/>
          <p:nvPr/>
        </p:nvSpPr>
        <p:spPr>
          <a:xfrm>
            <a:off x="5092058" y="891329"/>
            <a:ext cx="3920057" cy="3423925"/>
          </a:xfrm>
          <a:custGeom>
            <a:rect b="b" l="l" r="r" t="t"/>
            <a:pathLst>
              <a:path extrusionOk="0" h="6847849" w="7840114">
                <a:moveTo>
                  <a:pt x="0" y="0"/>
                </a:moveTo>
                <a:lnTo>
                  <a:pt x="7840114" y="0"/>
                </a:lnTo>
                <a:lnTo>
                  <a:pt x="7840114" y="6847849"/>
                </a:lnTo>
                <a:lnTo>
                  <a:pt x="0" y="6847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25"/>
          <p:cNvSpPr txBox="1"/>
          <p:nvPr/>
        </p:nvSpPr>
        <p:spPr>
          <a:xfrm>
            <a:off x="786875" y="3494549"/>
            <a:ext cx="430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rgbClr val="56AEFF"/>
                </a:solidFill>
                <a:latin typeface="Arimo"/>
                <a:ea typeface="Arimo"/>
                <a:cs typeface="Arimo"/>
                <a:sym typeface="Arimo"/>
              </a:rPr>
              <a:t>Criação de um processo de ETL e posterior análise dos dados</a:t>
            </a:r>
            <a:endParaRPr i="1" sz="1200">
              <a:solidFill>
                <a:srgbClr val="56AE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600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56AE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600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56AE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786874" y="1572665"/>
            <a:ext cx="3446742" cy="109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ANÁLISE DE DADOS</a:t>
            </a:r>
            <a:endParaRPr sz="700"/>
          </a:p>
        </p:txBody>
      </p:sp>
      <p:sp>
        <p:nvSpPr>
          <p:cNvPr id="363" name="Google Shape;363;p25"/>
          <p:cNvSpPr txBox="1"/>
          <p:nvPr/>
        </p:nvSpPr>
        <p:spPr>
          <a:xfrm>
            <a:off x="786874" y="2663831"/>
            <a:ext cx="483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0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b="1" lang="pt-BR" sz="5000">
                <a:solidFill>
                  <a:srgbClr val="56AEFF"/>
                </a:solidFill>
              </a:rPr>
              <a:t>TO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 rot="1317634">
            <a:off x="-2135130" y="3291118"/>
            <a:ext cx="4555346" cy="2691795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34"/>
          <p:cNvSpPr/>
          <p:nvPr/>
        </p:nvSpPr>
        <p:spPr>
          <a:xfrm rot="1317634">
            <a:off x="7160847" y="-823682"/>
            <a:ext cx="4555346" cy="2691795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34"/>
          <p:cNvSpPr txBox="1"/>
          <p:nvPr/>
        </p:nvSpPr>
        <p:spPr>
          <a:xfrm>
            <a:off x="1170799" y="585588"/>
            <a:ext cx="56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DAG FORMAÇÃO</a:t>
            </a:r>
            <a:endParaRPr sz="700"/>
          </a:p>
        </p:txBody>
      </p:sp>
      <p:pic>
        <p:nvPicPr>
          <p:cNvPr id="529" name="Google Shape;5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75" y="1194350"/>
            <a:ext cx="4472424" cy="35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150" y="1174201"/>
            <a:ext cx="3857001" cy="3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/>
          <p:nvPr/>
        </p:nvSpPr>
        <p:spPr>
          <a:xfrm>
            <a:off x="-2996686" y="-2729131"/>
            <a:ext cx="5098343" cy="5098343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35"/>
          <p:cNvSpPr/>
          <p:nvPr/>
        </p:nvSpPr>
        <p:spPr>
          <a:xfrm>
            <a:off x="7348665" y="3333918"/>
            <a:ext cx="4207194" cy="4207193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7" name="Google Shape;537;p35"/>
          <p:cNvSpPr txBox="1"/>
          <p:nvPr/>
        </p:nvSpPr>
        <p:spPr>
          <a:xfrm>
            <a:off x="1209649" y="305863"/>
            <a:ext cx="565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DAG FORMAÇÃO</a:t>
            </a:r>
            <a:endParaRPr sz="700"/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50" y="873775"/>
            <a:ext cx="4820550" cy="3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250" y="883859"/>
            <a:ext cx="3727774" cy="39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6"/>
          <p:cNvGrpSpPr/>
          <p:nvPr/>
        </p:nvGrpSpPr>
        <p:grpSpPr>
          <a:xfrm>
            <a:off x="3271675" y="1028847"/>
            <a:ext cx="4167246" cy="1080030"/>
            <a:chOff x="0" y="-38100"/>
            <a:chExt cx="2565722" cy="768486"/>
          </a:xfrm>
        </p:grpSpPr>
        <p:sp>
          <p:nvSpPr>
            <p:cNvPr id="545" name="Google Shape;545;p3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</p:sp>
        <p:sp>
          <p:nvSpPr>
            <p:cNvPr id="546" name="Google Shape;546;p3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6"/>
          <p:cNvGrpSpPr/>
          <p:nvPr/>
        </p:nvGrpSpPr>
        <p:grpSpPr>
          <a:xfrm rot="10800000">
            <a:off x="1771451" y="2444597"/>
            <a:ext cx="4348899" cy="1080030"/>
            <a:chOff x="0" y="-38100"/>
            <a:chExt cx="2565722" cy="768486"/>
          </a:xfrm>
        </p:grpSpPr>
        <p:sp>
          <p:nvSpPr>
            <p:cNvPr id="548" name="Google Shape;548;p3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</p:sp>
        <p:sp>
          <p:nvSpPr>
            <p:cNvPr id="549" name="Google Shape;549;p3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6"/>
          <p:cNvGrpSpPr/>
          <p:nvPr/>
        </p:nvGrpSpPr>
        <p:grpSpPr>
          <a:xfrm>
            <a:off x="2814700" y="3796398"/>
            <a:ext cx="4278855" cy="1080030"/>
            <a:chOff x="0" y="-38100"/>
            <a:chExt cx="2565722" cy="768486"/>
          </a:xfrm>
        </p:grpSpPr>
        <p:sp>
          <p:nvSpPr>
            <p:cNvPr id="551" name="Google Shape;551;p3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</p:spPr>
        </p:sp>
        <p:sp>
          <p:nvSpPr>
            <p:cNvPr id="552" name="Google Shape;552;p3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36"/>
          <p:cNvSpPr/>
          <p:nvPr/>
        </p:nvSpPr>
        <p:spPr>
          <a:xfrm>
            <a:off x="-1259814" y="3613741"/>
            <a:ext cx="3543298" cy="3543298"/>
          </a:xfrm>
          <a:custGeom>
            <a:rect b="b" l="l" r="r" t="t"/>
            <a:pathLst>
              <a:path extrusionOk="0"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p36"/>
          <p:cNvSpPr/>
          <p:nvPr/>
        </p:nvSpPr>
        <p:spPr>
          <a:xfrm rot="10438560">
            <a:off x="7479163" y="-1758803"/>
            <a:ext cx="3284814" cy="3284814"/>
          </a:xfrm>
          <a:custGeom>
            <a:rect b="b" l="l" r="r" t="t"/>
            <a:pathLst>
              <a:path extrusionOk="0"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55" name="Google Shape;5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858" y="1152961"/>
            <a:ext cx="3268890" cy="83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66" y="2558378"/>
            <a:ext cx="3241069" cy="85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1568" y="3903744"/>
            <a:ext cx="3425100" cy="86533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6"/>
          <p:cNvSpPr txBox="1"/>
          <p:nvPr/>
        </p:nvSpPr>
        <p:spPr>
          <a:xfrm>
            <a:off x="986750" y="288175"/>
            <a:ext cx="680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</a:rPr>
              <a:t>Diagrama airflow orquestrado pelo composer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/>
          <p:nvPr/>
        </p:nvSpPr>
        <p:spPr>
          <a:xfrm>
            <a:off x="3890343" y="3158236"/>
            <a:ext cx="2013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564" name="Google Shape;564;p37"/>
          <p:cNvGrpSpPr/>
          <p:nvPr/>
        </p:nvGrpSpPr>
        <p:grpSpPr>
          <a:xfrm rot="10800000">
            <a:off x="40580" y="4629150"/>
            <a:ext cx="6728998" cy="1632190"/>
            <a:chOff x="0" y="0"/>
            <a:chExt cx="17943995" cy="4352506"/>
          </a:xfrm>
        </p:grpSpPr>
        <p:sp>
          <p:nvSpPr>
            <p:cNvPr id="565" name="Google Shape;565;p37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6" name="Google Shape;566;p37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198" l="0" r="0" t="0"/>
              </a:stretch>
            </a:blipFill>
            <a:ln>
              <a:noFill/>
            </a:ln>
          </p:spPr>
        </p:sp>
        <p:sp>
          <p:nvSpPr>
            <p:cNvPr id="567" name="Google Shape;567;p37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8" name="Google Shape;568;p37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198" l="0" r="0" t="0"/>
              </a:stretch>
            </a:blipFill>
            <a:ln>
              <a:noFill/>
            </a:ln>
          </p:spPr>
        </p:sp>
      </p:grpSp>
      <p:sp>
        <p:nvSpPr>
          <p:cNvPr id="569" name="Google Shape;569;p37"/>
          <p:cNvSpPr/>
          <p:nvPr/>
        </p:nvSpPr>
        <p:spPr>
          <a:xfrm rot="6146126">
            <a:off x="3051725" y="2286445"/>
            <a:ext cx="6761726" cy="563067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37169"/>
            </a:stretch>
          </a:blipFill>
          <a:ln>
            <a:noFill/>
          </a:ln>
        </p:spPr>
      </p:sp>
      <p:sp>
        <p:nvSpPr>
          <p:cNvPr id="570" name="Google Shape;570;p37"/>
          <p:cNvSpPr/>
          <p:nvPr/>
        </p:nvSpPr>
        <p:spPr>
          <a:xfrm rot="-4620323">
            <a:off x="5249439" y="2517170"/>
            <a:ext cx="6776632" cy="564308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37169"/>
            </a:stretch>
          </a:blipFill>
          <a:ln>
            <a:noFill/>
          </a:ln>
        </p:spPr>
      </p:sp>
      <p:grpSp>
        <p:nvGrpSpPr>
          <p:cNvPr id="571" name="Google Shape;571;p37"/>
          <p:cNvGrpSpPr/>
          <p:nvPr/>
        </p:nvGrpSpPr>
        <p:grpSpPr>
          <a:xfrm rot="10800000">
            <a:off x="7983198" y="4629150"/>
            <a:ext cx="6728998" cy="1632190"/>
            <a:chOff x="0" y="0"/>
            <a:chExt cx="17943995" cy="4352506"/>
          </a:xfrm>
        </p:grpSpPr>
        <p:sp>
          <p:nvSpPr>
            <p:cNvPr id="572" name="Google Shape;572;p37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3" name="Google Shape;573;p37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198" l="0" r="0" t="0"/>
              </a:stretch>
            </a:blipFill>
            <a:ln>
              <a:noFill/>
            </a:ln>
          </p:spPr>
        </p:sp>
        <p:sp>
          <p:nvSpPr>
            <p:cNvPr id="574" name="Google Shape;574;p37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5" name="Google Shape;575;p37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6198" l="0" r="0" t="0"/>
              </a:stretch>
            </a:blipFill>
            <a:ln>
              <a:noFill/>
            </a:ln>
          </p:spPr>
        </p:sp>
      </p:grpSp>
      <p:pic>
        <p:nvPicPr>
          <p:cNvPr id="576" name="Google Shape;5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904" y="984393"/>
            <a:ext cx="3489000" cy="317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779" y="2675481"/>
            <a:ext cx="3489000" cy="317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279" y="-662432"/>
            <a:ext cx="3489000" cy="317472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538270" y="387775"/>
            <a:ext cx="4722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Bases Processo Seletivo</a:t>
            </a:r>
            <a:endParaRPr sz="700"/>
          </a:p>
        </p:txBody>
      </p:sp>
      <p:sp>
        <p:nvSpPr>
          <p:cNvPr id="580" name="Google Shape;580;p37"/>
          <p:cNvSpPr txBox="1"/>
          <p:nvPr/>
        </p:nvSpPr>
        <p:spPr>
          <a:xfrm>
            <a:off x="877950" y="2055325"/>
            <a:ext cx="1375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EXTRAÇÃO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37"/>
          <p:cNvPicPr preferRelativeResize="0"/>
          <p:nvPr/>
        </p:nvPicPr>
        <p:blipFill rotWithShape="1">
          <a:blip r:embed="rId6">
            <a:alphaModFix/>
          </a:blip>
          <a:srcRect b="0" l="596" r="0" t="0"/>
          <a:stretch/>
        </p:blipFill>
        <p:spPr>
          <a:xfrm>
            <a:off x="2172825" y="1686025"/>
            <a:ext cx="5088230" cy="16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/>
          <p:nvPr/>
        </p:nvSpPr>
        <p:spPr>
          <a:xfrm>
            <a:off x="8629650" y="4063652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7" name="Google Shape;587;p38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38"/>
          <p:cNvSpPr txBox="1"/>
          <p:nvPr/>
        </p:nvSpPr>
        <p:spPr>
          <a:xfrm>
            <a:off x="-355230" y="916100"/>
            <a:ext cx="4722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Bases Processo Seletivo</a:t>
            </a:r>
            <a:endParaRPr sz="700"/>
          </a:p>
        </p:txBody>
      </p:sp>
      <p:sp>
        <p:nvSpPr>
          <p:cNvPr id="589" name="Google Shape;589;p38"/>
          <p:cNvSpPr txBox="1"/>
          <p:nvPr/>
        </p:nvSpPr>
        <p:spPr>
          <a:xfrm>
            <a:off x="1421825" y="2230550"/>
            <a:ext cx="1887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350" y="396250"/>
            <a:ext cx="4722299" cy="441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/>
          <p:nvPr/>
        </p:nvSpPr>
        <p:spPr>
          <a:xfrm>
            <a:off x="3487659" y="-1099022"/>
            <a:ext cx="2168683" cy="2168683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p39"/>
          <p:cNvSpPr txBox="1"/>
          <p:nvPr/>
        </p:nvSpPr>
        <p:spPr>
          <a:xfrm>
            <a:off x="638100" y="2051175"/>
            <a:ext cx="8032800" cy="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pt-BR" sz="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7" name="Google Shape;597;p39"/>
          <p:cNvSpPr/>
          <p:nvPr/>
        </p:nvSpPr>
        <p:spPr>
          <a:xfrm>
            <a:off x="-446233" y="4188916"/>
            <a:ext cx="2168683" cy="2168683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8" name="Google Shape;598;p39"/>
          <p:cNvSpPr txBox="1"/>
          <p:nvPr/>
        </p:nvSpPr>
        <p:spPr>
          <a:xfrm>
            <a:off x="278600" y="1874775"/>
            <a:ext cx="2495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TRANSFORMAÇÕES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48798" y="193550"/>
            <a:ext cx="30279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Bases </a:t>
            </a:r>
            <a:endParaRPr b="1" sz="27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Processo </a:t>
            </a:r>
            <a:endParaRPr b="1" sz="27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Seletivo</a:t>
            </a:r>
            <a:endParaRPr sz="100"/>
          </a:p>
        </p:txBody>
      </p:sp>
      <p:pic>
        <p:nvPicPr>
          <p:cNvPr id="600" name="Google Shape;6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0" y="2301975"/>
            <a:ext cx="2017149" cy="2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700" y="504125"/>
            <a:ext cx="5501074" cy="43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400" y="3551575"/>
            <a:ext cx="2832300" cy="14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/>
          <p:cNvSpPr/>
          <p:nvPr/>
        </p:nvSpPr>
        <p:spPr>
          <a:xfrm>
            <a:off x="8629650" y="4063652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8" name="Google Shape;608;p40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p40"/>
          <p:cNvSpPr txBox="1"/>
          <p:nvPr/>
        </p:nvSpPr>
        <p:spPr>
          <a:xfrm>
            <a:off x="460575" y="1609175"/>
            <a:ext cx="1064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DAG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0"/>
          <p:cNvSpPr txBox="1"/>
          <p:nvPr/>
        </p:nvSpPr>
        <p:spPr>
          <a:xfrm>
            <a:off x="48800" y="271250"/>
            <a:ext cx="40224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Bases Processo Seletivo</a:t>
            </a:r>
            <a:endParaRPr sz="700"/>
          </a:p>
        </p:txBody>
      </p:sp>
      <p:pic>
        <p:nvPicPr>
          <p:cNvPr id="611" name="Google Shape;6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650" y="1445225"/>
            <a:ext cx="2165189" cy="3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500" y="121325"/>
            <a:ext cx="5229701" cy="48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/>
          <p:nvPr/>
        </p:nvSpPr>
        <p:spPr>
          <a:xfrm>
            <a:off x="8629650" y="4063652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8" name="Google Shape;618;p41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9" name="Google Shape;619;p41"/>
          <p:cNvSpPr txBox="1"/>
          <p:nvPr/>
        </p:nvSpPr>
        <p:spPr>
          <a:xfrm>
            <a:off x="1852950" y="2571750"/>
            <a:ext cx="948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DAG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 txBox="1"/>
          <p:nvPr/>
        </p:nvSpPr>
        <p:spPr>
          <a:xfrm>
            <a:off x="245851" y="1312375"/>
            <a:ext cx="41622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Bases Processo Seletivo</a:t>
            </a:r>
            <a:endParaRPr sz="700"/>
          </a:p>
        </p:txBody>
      </p:sp>
      <p:pic>
        <p:nvPicPr>
          <p:cNvPr id="621" name="Google Shape;6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050" y="32073"/>
            <a:ext cx="3796675" cy="49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8629650" y="4063652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42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8" name="Google Shape;628;p42"/>
          <p:cNvSpPr txBox="1"/>
          <p:nvPr/>
        </p:nvSpPr>
        <p:spPr>
          <a:xfrm>
            <a:off x="-5" y="1615375"/>
            <a:ext cx="4722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Bases Processo Seletivo</a:t>
            </a:r>
            <a:endParaRPr sz="700"/>
          </a:p>
        </p:txBody>
      </p:sp>
      <p:sp>
        <p:nvSpPr>
          <p:cNvPr id="629" name="Google Shape;629;p42"/>
          <p:cNvSpPr txBox="1"/>
          <p:nvPr/>
        </p:nvSpPr>
        <p:spPr>
          <a:xfrm>
            <a:off x="613800" y="2880250"/>
            <a:ext cx="3345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BIGQUERY             DATAVIZ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42"/>
          <p:cNvCxnSpPr/>
          <p:nvPr/>
        </p:nvCxnSpPr>
        <p:spPr>
          <a:xfrm>
            <a:off x="2142900" y="3148225"/>
            <a:ext cx="436500" cy="14100"/>
          </a:xfrm>
          <a:prstGeom prst="straightConnector1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1" name="Google Shape;6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75" y="79325"/>
            <a:ext cx="3807725" cy="488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43"/>
          <p:cNvGrpSpPr/>
          <p:nvPr/>
        </p:nvGrpSpPr>
        <p:grpSpPr>
          <a:xfrm>
            <a:off x="3612879" y="-72325"/>
            <a:ext cx="1973451" cy="5215727"/>
            <a:chOff x="0" y="-38100"/>
            <a:chExt cx="2543763" cy="2747433"/>
          </a:xfrm>
        </p:grpSpPr>
        <p:sp>
          <p:nvSpPr>
            <p:cNvPr id="637" name="Google Shape;637;p43"/>
            <p:cNvSpPr/>
            <p:nvPr/>
          </p:nvSpPr>
          <p:spPr>
            <a:xfrm>
              <a:off x="0" y="0"/>
              <a:ext cx="2543763" cy="2709333"/>
            </a:xfrm>
            <a:custGeom>
              <a:rect b="b" l="l" r="r" t="t"/>
              <a:pathLst>
                <a:path extrusionOk="0"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</p:sp>
        <p:sp>
          <p:nvSpPr>
            <p:cNvPr id="638" name="Google Shape;638;p43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43"/>
          <p:cNvSpPr txBox="1"/>
          <p:nvPr/>
        </p:nvSpPr>
        <p:spPr>
          <a:xfrm>
            <a:off x="2538151" y="1111900"/>
            <a:ext cx="412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Tratamentos</a:t>
            </a:r>
            <a:endParaRPr sz="700"/>
          </a:p>
        </p:txBody>
      </p:sp>
      <p:sp>
        <p:nvSpPr>
          <p:cNvPr id="640" name="Google Shape;640;p43"/>
          <p:cNvSpPr txBox="1"/>
          <p:nvPr/>
        </p:nvSpPr>
        <p:spPr>
          <a:xfrm>
            <a:off x="446703" y="350644"/>
            <a:ext cx="288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Base Antes</a:t>
            </a:r>
            <a:endParaRPr sz="700"/>
          </a:p>
        </p:txBody>
      </p:sp>
      <p:sp>
        <p:nvSpPr>
          <p:cNvPr id="641" name="Google Shape;641;p43"/>
          <p:cNvSpPr txBox="1"/>
          <p:nvPr/>
        </p:nvSpPr>
        <p:spPr>
          <a:xfrm>
            <a:off x="5586327" y="350657"/>
            <a:ext cx="356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Base Depois</a:t>
            </a:r>
            <a:endParaRPr sz="700"/>
          </a:p>
        </p:txBody>
      </p:sp>
      <p:sp>
        <p:nvSpPr>
          <p:cNvPr id="642" name="Google Shape;642;p43"/>
          <p:cNvSpPr txBox="1"/>
          <p:nvPr/>
        </p:nvSpPr>
        <p:spPr>
          <a:xfrm>
            <a:off x="3643800" y="1775700"/>
            <a:ext cx="19116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Normalização de nomes;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Correção de formatações;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0" y="778700"/>
            <a:ext cx="2301775" cy="228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951" y="778700"/>
            <a:ext cx="1455625" cy="27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343" y="2205325"/>
            <a:ext cx="919821" cy="272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756" y="2269675"/>
            <a:ext cx="919821" cy="271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000" y="3532584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3"/>
          <p:cNvSpPr/>
          <p:nvPr/>
        </p:nvSpPr>
        <p:spPr>
          <a:xfrm>
            <a:off x="2983050" y="350650"/>
            <a:ext cx="3177900" cy="292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FF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6"/>
          <p:cNvGrpSpPr/>
          <p:nvPr/>
        </p:nvGrpSpPr>
        <p:grpSpPr>
          <a:xfrm rot="-5400000">
            <a:off x="5669199" y="2050421"/>
            <a:ext cx="5978958" cy="1018890"/>
            <a:chOff x="0" y="-28575"/>
            <a:chExt cx="3149472" cy="536710"/>
          </a:xfrm>
        </p:grpSpPr>
        <p:sp>
          <p:nvSpPr>
            <p:cNvPr id="369" name="Google Shape;369;p26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370" name="Google Shape;370;p26"/>
            <p:cNvSpPr txBox="1"/>
            <p:nvPr/>
          </p:nvSpPr>
          <p:spPr>
            <a:xfrm>
              <a:off x="0" y="-28575"/>
              <a:ext cx="31494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26"/>
          <p:cNvSpPr/>
          <p:nvPr/>
        </p:nvSpPr>
        <p:spPr>
          <a:xfrm>
            <a:off x="6598979" y="-466723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26"/>
          <p:cNvSpPr/>
          <p:nvPr/>
        </p:nvSpPr>
        <p:spPr>
          <a:xfrm>
            <a:off x="-147587" y="4315254"/>
            <a:ext cx="1323875" cy="1323875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3" name="Google Shape;3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75" y="2760472"/>
            <a:ext cx="911200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675" y="1666899"/>
            <a:ext cx="1393100" cy="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2624" y="2691049"/>
            <a:ext cx="714925" cy="59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0951" y="3241275"/>
            <a:ext cx="1323875" cy="51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8787" y="2854212"/>
            <a:ext cx="611734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6038" y="1577475"/>
            <a:ext cx="997375" cy="9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/>
          <p:cNvPicPr preferRelativeResize="0"/>
          <p:nvPr/>
        </p:nvPicPr>
        <p:blipFill rotWithShape="1">
          <a:blip r:embed="rId10">
            <a:alphaModFix/>
          </a:blip>
          <a:srcRect b="25004" l="24398" r="18873" t="27074"/>
          <a:stretch/>
        </p:blipFill>
        <p:spPr>
          <a:xfrm>
            <a:off x="1564531" y="1718701"/>
            <a:ext cx="1524245" cy="7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59324" y="4256950"/>
            <a:ext cx="1393101" cy="5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0050" y="4105773"/>
            <a:ext cx="1393100" cy="87069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/>
        </p:nvSpPr>
        <p:spPr>
          <a:xfrm>
            <a:off x="441775" y="729625"/>
            <a:ext cx="73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56AEFF"/>
                </a:solidFill>
              </a:rPr>
              <a:t>Tecnologias utilizadas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"/>
          <p:cNvSpPr/>
          <p:nvPr/>
        </p:nvSpPr>
        <p:spPr>
          <a:xfrm rot="1317634">
            <a:off x="-1629805" y="2817168"/>
            <a:ext cx="4555346" cy="2691795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4" name="Google Shape;654;p44"/>
          <p:cNvSpPr/>
          <p:nvPr/>
        </p:nvSpPr>
        <p:spPr>
          <a:xfrm rot="2517958">
            <a:off x="6905896" y="-557805"/>
            <a:ext cx="4551721" cy="2689653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5" name="Google Shape;655;p44"/>
          <p:cNvSpPr txBox="1"/>
          <p:nvPr/>
        </p:nvSpPr>
        <p:spPr>
          <a:xfrm>
            <a:off x="3667275" y="404025"/>
            <a:ext cx="3591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RESULTADO: </a:t>
            </a:r>
            <a:endParaRPr b="1" sz="27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INPUTS ATUAIS</a:t>
            </a:r>
            <a:endParaRPr sz="700"/>
          </a:p>
        </p:txBody>
      </p:sp>
      <p:pic>
        <p:nvPicPr>
          <p:cNvPr id="656" name="Google Shape;6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602" y="1872750"/>
            <a:ext cx="5620826" cy="3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500" y="2537000"/>
            <a:ext cx="2680500" cy="26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6975" y="175425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4"/>
          <p:cNvSpPr/>
          <p:nvPr/>
        </p:nvSpPr>
        <p:spPr>
          <a:xfrm>
            <a:off x="2030375" y="193875"/>
            <a:ext cx="1444800" cy="1334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0" name="Google Shape;660;p44"/>
          <p:cNvCxnSpPr>
            <a:stCxn id="659" idx="6"/>
          </p:cNvCxnSpPr>
          <p:nvPr/>
        </p:nvCxnSpPr>
        <p:spPr>
          <a:xfrm>
            <a:off x="3475175" y="861225"/>
            <a:ext cx="363000" cy="101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4"/>
          <p:cNvCxnSpPr>
            <a:stCxn id="659" idx="5"/>
          </p:cNvCxnSpPr>
          <p:nvPr/>
        </p:nvCxnSpPr>
        <p:spPr>
          <a:xfrm>
            <a:off x="3263589" y="1333113"/>
            <a:ext cx="574500" cy="53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5"/>
          <p:cNvSpPr/>
          <p:nvPr/>
        </p:nvSpPr>
        <p:spPr>
          <a:xfrm rot="1317634">
            <a:off x="-2135130" y="3291118"/>
            <a:ext cx="4555346" cy="2691795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p45"/>
          <p:cNvSpPr/>
          <p:nvPr/>
        </p:nvSpPr>
        <p:spPr>
          <a:xfrm rot="1317634">
            <a:off x="7160847" y="-823682"/>
            <a:ext cx="4555346" cy="2691795"/>
          </a:xfrm>
          <a:custGeom>
            <a:rect b="b" l="l" r="r" t="t"/>
            <a:pathLst>
              <a:path extrusionOk="0"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8" name="Google Shape;668;p45"/>
          <p:cNvSpPr txBox="1"/>
          <p:nvPr/>
        </p:nvSpPr>
        <p:spPr>
          <a:xfrm>
            <a:off x="2522678" y="859291"/>
            <a:ext cx="409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Resultados: Power BI</a:t>
            </a:r>
            <a:endParaRPr sz="700"/>
          </a:p>
        </p:txBody>
      </p:sp>
      <p:pic>
        <p:nvPicPr>
          <p:cNvPr id="669" name="Google Shape;6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784" y="1414724"/>
            <a:ext cx="5738375" cy="31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5">
            <a:alphaModFix/>
          </a:blip>
          <a:srcRect b="21225" l="20444" r="15885" t="14667"/>
          <a:stretch/>
        </p:blipFill>
        <p:spPr>
          <a:xfrm>
            <a:off x="6114700" y="2945350"/>
            <a:ext cx="2183275" cy="21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"/>
          <p:cNvSpPr txBox="1"/>
          <p:nvPr/>
        </p:nvSpPr>
        <p:spPr>
          <a:xfrm>
            <a:off x="911675" y="450775"/>
            <a:ext cx="428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56AEFF"/>
                </a:solidFill>
              </a:rPr>
              <a:t>CONSIDERAÇÕES</a:t>
            </a:r>
            <a:endParaRPr sz="700"/>
          </a:p>
        </p:txBody>
      </p:sp>
      <p:sp>
        <p:nvSpPr>
          <p:cNvPr id="676" name="Google Shape;676;p46"/>
          <p:cNvSpPr/>
          <p:nvPr/>
        </p:nvSpPr>
        <p:spPr>
          <a:xfrm>
            <a:off x="4676408" y="-1099022"/>
            <a:ext cx="2168683" cy="2168683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p46"/>
          <p:cNvSpPr txBox="1"/>
          <p:nvPr/>
        </p:nvSpPr>
        <p:spPr>
          <a:xfrm>
            <a:off x="445500" y="1069650"/>
            <a:ext cx="76581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Padronização de Dados Sensíveis (CPF, Datas, Cidades): 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Implementação de </a:t>
            </a: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máscaras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CPFs e </a:t>
            </a: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padronização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datas e cidades. Garantir a consistência dos dados e evitar divergências no formato.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no Processo de ETL: Airflow, Composer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BigQuery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otimizar a integração e processamento dos dados, facilitando consultas e análises automatizadas.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Menus Drop Down para Campos Específicos: </a:t>
            </a:r>
            <a:r>
              <a:rPr lang="pt-B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Implementação de menus suspensos para campos como cidade e área de formação. Evitar variações e inconsistências nas entradas de dados</a:t>
            </a:r>
            <a:r>
              <a:rPr b="0" i="0" lang="pt-BR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3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46"/>
          <p:cNvSpPr/>
          <p:nvPr/>
        </p:nvSpPr>
        <p:spPr>
          <a:xfrm>
            <a:off x="159792" y="4188916"/>
            <a:ext cx="2168683" cy="2168683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46"/>
          <p:cNvSpPr txBox="1"/>
          <p:nvPr/>
        </p:nvSpPr>
        <p:spPr>
          <a:xfrm>
            <a:off x="3062225" y="3956650"/>
            <a:ext cx="52434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 projeto demonstrou a eficácia do uso de dados simulados e modelagem de dados na otimização de programas educacionais e na análise de desempenho. 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das conclusões, podemos traçar estratégias concretas para a melhoria contínua de processos de ensino e aprendizado.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/>
          <p:nvPr/>
        </p:nvSpPr>
        <p:spPr>
          <a:xfrm>
            <a:off x="888348" y="421650"/>
            <a:ext cx="48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56AEFF"/>
                </a:solidFill>
              </a:rPr>
              <a:t>RESULTADOS OBTIDOS</a:t>
            </a:r>
            <a:endParaRPr sz="700"/>
          </a:p>
        </p:txBody>
      </p:sp>
      <p:sp>
        <p:nvSpPr>
          <p:cNvPr id="685" name="Google Shape;685;p47"/>
          <p:cNvSpPr/>
          <p:nvPr/>
        </p:nvSpPr>
        <p:spPr>
          <a:xfrm>
            <a:off x="6487651" y="-2136775"/>
            <a:ext cx="4825320" cy="4413270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47"/>
          <p:cNvSpPr txBox="1"/>
          <p:nvPr/>
        </p:nvSpPr>
        <p:spPr>
          <a:xfrm>
            <a:off x="420550" y="1069650"/>
            <a:ext cx="80328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pt-BR">
                <a:solidFill>
                  <a:schemeClr val="lt1"/>
                </a:solidFill>
              </a:rPr>
              <a:t>Melhoria no Processo de Análise de Dados</a:t>
            </a:r>
            <a:r>
              <a:rPr lang="pt-BR">
                <a:solidFill>
                  <a:schemeClr val="lt1"/>
                </a:solidFill>
              </a:rPr>
              <a:t>: Com o uso das ferramentas anteriormente citadas, conseguimos otimizar o processamento de grandes volumes de dados, proporcionando respostas rápidas e insights confiáveis.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pt-BR">
                <a:solidFill>
                  <a:schemeClr val="lt1"/>
                </a:solidFill>
              </a:rPr>
              <a:t>Desempenho dos Estudantes</a:t>
            </a:r>
            <a:r>
              <a:rPr lang="pt-BR">
                <a:solidFill>
                  <a:schemeClr val="lt1"/>
                </a:solidFill>
              </a:rPr>
              <a:t>: Identificamos padrões e correlações entre as disciplinas técnicas e as formações acadêmicas, permitindo uma análise detalhada do desempenho dos alunos por área de estudo.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pt-BR">
                <a:solidFill>
                  <a:schemeClr val="lt1"/>
                </a:solidFill>
              </a:rPr>
              <a:t>Eficiência no Tratamento de Dados</a:t>
            </a:r>
            <a:r>
              <a:rPr lang="pt-BR">
                <a:solidFill>
                  <a:schemeClr val="lt1"/>
                </a:solidFill>
              </a:rPr>
              <a:t>: A aplicação de técnicas de preenchimento de valores faltantes e correção de inconsistências garantiu a integridade e qualidade dos dados para análise posterior.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-1919100" y="3340925"/>
            <a:ext cx="3990377" cy="3654231"/>
          </a:xfrm>
          <a:custGeom>
            <a:rect b="b" l="l" r="r" t="t"/>
            <a:pathLst>
              <a:path extrusionOk="0"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/>
          <p:nvPr/>
        </p:nvSpPr>
        <p:spPr>
          <a:xfrm>
            <a:off x="-113800" y="0"/>
            <a:ext cx="3139785" cy="5143500"/>
          </a:xfrm>
          <a:custGeom>
            <a:rect b="b" l="l" r="r" t="t"/>
            <a:pathLst>
              <a:path extrusionOk="0"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99" l="0" r="-11109" t="-900"/>
            </a:stretch>
          </a:blipFill>
          <a:ln>
            <a:noFill/>
          </a:ln>
        </p:spPr>
      </p:sp>
      <p:sp>
        <p:nvSpPr>
          <p:cNvPr id="693" name="Google Shape;693;p48"/>
          <p:cNvSpPr/>
          <p:nvPr/>
        </p:nvSpPr>
        <p:spPr>
          <a:xfrm>
            <a:off x="-2996686" y="-2729131"/>
            <a:ext cx="5098343" cy="5098343"/>
          </a:xfrm>
          <a:custGeom>
            <a:rect b="b" l="l" r="r" t="t"/>
            <a:pathLst>
              <a:path extrusionOk="0"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48"/>
          <p:cNvSpPr/>
          <p:nvPr/>
        </p:nvSpPr>
        <p:spPr>
          <a:xfrm>
            <a:off x="7348665" y="3333918"/>
            <a:ext cx="4207194" cy="4207193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95" name="Google Shape;695;p48"/>
          <p:cNvGrpSpPr/>
          <p:nvPr/>
        </p:nvGrpSpPr>
        <p:grpSpPr>
          <a:xfrm>
            <a:off x="3446129" y="1315215"/>
            <a:ext cx="571155" cy="571155"/>
            <a:chOff x="0" y="0"/>
            <a:chExt cx="812800" cy="812800"/>
          </a:xfrm>
        </p:grpSpPr>
        <p:sp>
          <p:nvSpPr>
            <p:cNvPr id="696" name="Google Shape;696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" name="Google Shape;698;p48"/>
          <p:cNvSpPr txBox="1"/>
          <p:nvPr/>
        </p:nvSpPr>
        <p:spPr>
          <a:xfrm>
            <a:off x="3734231" y="462494"/>
            <a:ext cx="493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FFFFFF"/>
                </a:solidFill>
              </a:rPr>
              <a:t>IMPACTOS PRÁTICOS</a:t>
            </a:r>
            <a:endParaRPr sz="1000"/>
          </a:p>
        </p:txBody>
      </p:sp>
      <p:sp>
        <p:nvSpPr>
          <p:cNvPr id="699" name="Google Shape;699;p48"/>
          <p:cNvSpPr/>
          <p:nvPr/>
        </p:nvSpPr>
        <p:spPr>
          <a:xfrm>
            <a:off x="3548431" y="1405307"/>
            <a:ext cx="366583" cy="357252"/>
          </a:xfrm>
          <a:custGeom>
            <a:rect b="b" l="l" r="r" t="t"/>
            <a:pathLst>
              <a:path extrusionOk="0"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0" name="Google Shape;700;p48"/>
          <p:cNvGrpSpPr/>
          <p:nvPr/>
        </p:nvGrpSpPr>
        <p:grpSpPr>
          <a:xfrm>
            <a:off x="3369929" y="3505642"/>
            <a:ext cx="571155" cy="571155"/>
            <a:chOff x="0" y="0"/>
            <a:chExt cx="812800" cy="812800"/>
          </a:xfrm>
        </p:grpSpPr>
        <p:sp>
          <p:nvSpPr>
            <p:cNvPr id="701" name="Google Shape;701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48"/>
          <p:cNvSpPr/>
          <p:nvPr/>
        </p:nvSpPr>
        <p:spPr>
          <a:xfrm>
            <a:off x="3509120" y="3630123"/>
            <a:ext cx="292804" cy="334807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4" name="Google Shape;704;p48"/>
          <p:cNvGrpSpPr/>
          <p:nvPr/>
        </p:nvGrpSpPr>
        <p:grpSpPr>
          <a:xfrm>
            <a:off x="3369929" y="2419634"/>
            <a:ext cx="571155" cy="571155"/>
            <a:chOff x="0" y="0"/>
            <a:chExt cx="812800" cy="812800"/>
          </a:xfrm>
        </p:grpSpPr>
        <p:sp>
          <p:nvSpPr>
            <p:cNvPr id="705" name="Google Shape;705;p4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48"/>
          <p:cNvSpPr/>
          <p:nvPr/>
        </p:nvSpPr>
        <p:spPr>
          <a:xfrm>
            <a:off x="3518796" y="2543303"/>
            <a:ext cx="283128" cy="360463"/>
          </a:xfrm>
          <a:custGeom>
            <a:rect b="b" l="l" r="r" t="t"/>
            <a:pathLst>
              <a:path extrusionOk="0"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8" name="Google Shape;708;p48"/>
          <p:cNvSpPr txBox="1"/>
          <p:nvPr/>
        </p:nvSpPr>
        <p:spPr>
          <a:xfrm>
            <a:off x="4017275" y="1158000"/>
            <a:ext cx="47079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Aprimoramento de Programas Educacionais</a:t>
            </a:r>
            <a:r>
              <a:rPr lang="pt-BR" sz="1100">
                <a:solidFill>
                  <a:schemeClr val="lt1"/>
                </a:solidFill>
              </a:rPr>
              <a:t>: Com base nas análises, é possível ajustar os conteúdos dos bootcamps, identificando disciplinas que precisam de maior atenção ou que melhor se alinham com formações acadêmicas específicas.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Tomada de Decisão Baseada em Dados</a:t>
            </a:r>
            <a:r>
              <a:rPr lang="pt-BR" sz="1100">
                <a:solidFill>
                  <a:schemeClr val="lt1"/>
                </a:solidFill>
              </a:rPr>
              <a:t>: A empresa pode utilizar esses insights para entender o público-alvo dos cursos ofertados e como seus cursos impactam na capacitação dos alunos.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Escalabilidade e Flexibilidade</a:t>
            </a:r>
            <a:r>
              <a:rPr lang="pt-BR" sz="1100">
                <a:solidFill>
                  <a:schemeClr val="lt1"/>
                </a:solidFill>
              </a:rPr>
              <a:t>: O uso de um data warehouse como BigQuery mostrou-se essencial para a carga de grandes volumes de dados, fornecendo uma integração rápida e eficiente com o visualizador de dados.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2946310" y="1868058"/>
            <a:ext cx="1422549" cy="2269032"/>
            <a:chOff x="0" y="-47625"/>
            <a:chExt cx="862412" cy="1375588"/>
          </a:xfrm>
        </p:grpSpPr>
        <p:sp>
          <p:nvSpPr>
            <p:cNvPr id="714" name="Google Shape;714;p49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715" name="Google Shape;715;p49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9"/>
          <p:cNvGrpSpPr/>
          <p:nvPr/>
        </p:nvGrpSpPr>
        <p:grpSpPr>
          <a:xfrm>
            <a:off x="4545487" y="1868058"/>
            <a:ext cx="1422549" cy="2269032"/>
            <a:chOff x="0" y="-47625"/>
            <a:chExt cx="862412" cy="1375588"/>
          </a:xfrm>
        </p:grpSpPr>
        <p:sp>
          <p:nvSpPr>
            <p:cNvPr id="717" name="Google Shape;717;p49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718" name="Google Shape;718;p49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49"/>
          <p:cNvSpPr/>
          <p:nvPr/>
        </p:nvSpPr>
        <p:spPr>
          <a:xfrm>
            <a:off x="2946310" y="4137141"/>
            <a:ext cx="1422581" cy="150653"/>
          </a:xfrm>
          <a:custGeom>
            <a:rect b="b" l="l" r="r" t="t"/>
            <a:pathLst>
              <a:path extrusionOk="0"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720" name="Google Shape;720;p49"/>
          <p:cNvSpPr/>
          <p:nvPr/>
        </p:nvSpPr>
        <p:spPr>
          <a:xfrm>
            <a:off x="4545487" y="4137141"/>
            <a:ext cx="1422581" cy="150653"/>
          </a:xfrm>
          <a:custGeom>
            <a:rect b="b" l="l" r="r" t="t"/>
            <a:pathLst>
              <a:path extrusionOk="0"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721" name="Google Shape;721;p49"/>
          <p:cNvGrpSpPr/>
          <p:nvPr/>
        </p:nvGrpSpPr>
        <p:grpSpPr>
          <a:xfrm>
            <a:off x="-345320" y="-843855"/>
            <a:ext cx="9605261" cy="2299019"/>
            <a:chOff x="0" y="-38100"/>
            <a:chExt cx="5059561" cy="1211006"/>
          </a:xfrm>
        </p:grpSpPr>
        <p:sp>
          <p:nvSpPr>
            <p:cNvPr id="722" name="Google Shape;722;p49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cap="sq" cmpd="sng" w="38100">
              <a:solidFill>
                <a:srgbClr val="56AE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723" name="Google Shape;723;p49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49"/>
          <p:cNvSpPr txBox="1"/>
          <p:nvPr/>
        </p:nvSpPr>
        <p:spPr>
          <a:xfrm>
            <a:off x="1959640" y="813331"/>
            <a:ext cx="52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Nossos arquivos</a:t>
            </a:r>
            <a:endParaRPr sz="700"/>
          </a:p>
        </p:txBody>
      </p:sp>
      <p:sp>
        <p:nvSpPr>
          <p:cNvPr id="725" name="Google Shape;725;p49"/>
          <p:cNvSpPr txBox="1"/>
          <p:nvPr/>
        </p:nvSpPr>
        <p:spPr>
          <a:xfrm>
            <a:off x="3203213" y="3212624"/>
            <a:ext cx="908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Colab Projeto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4802391" y="3212624"/>
            <a:ext cx="908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Projeto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8402377" y="4537275"/>
            <a:ext cx="857563" cy="857564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8" name="Google Shape;728;p49"/>
          <p:cNvSpPr/>
          <p:nvPr/>
        </p:nvSpPr>
        <p:spPr>
          <a:xfrm>
            <a:off x="-181720" y="-195143"/>
            <a:ext cx="857564" cy="857564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9" name="Google Shape;729;p49"/>
          <p:cNvSpPr/>
          <p:nvPr/>
        </p:nvSpPr>
        <p:spPr>
          <a:xfrm>
            <a:off x="7199036" y="-68394"/>
            <a:ext cx="1494468" cy="285308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0" name="Google Shape;730;p49"/>
          <p:cNvSpPr/>
          <p:nvPr/>
        </p:nvSpPr>
        <p:spPr>
          <a:xfrm>
            <a:off x="450496" y="4961468"/>
            <a:ext cx="1494469" cy="285307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31" name="Google Shape;73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98763" y="2055525"/>
            <a:ext cx="1677725" cy="10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0637" y="2026875"/>
            <a:ext cx="972225" cy="9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/>
          <p:nvPr/>
        </p:nvSpPr>
        <p:spPr>
          <a:xfrm>
            <a:off x="8341760" y="795456"/>
            <a:ext cx="1325918" cy="1325918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8" name="Google Shape;738;p50"/>
          <p:cNvSpPr txBox="1"/>
          <p:nvPr/>
        </p:nvSpPr>
        <p:spPr>
          <a:xfrm>
            <a:off x="2230807" y="1171570"/>
            <a:ext cx="4682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Conecte-se conosco</a:t>
            </a:r>
            <a:endParaRPr sz="700"/>
          </a:p>
        </p:txBody>
      </p:sp>
      <p:sp>
        <p:nvSpPr>
          <p:cNvPr id="739" name="Google Shape;739;p50"/>
          <p:cNvSpPr txBox="1"/>
          <p:nvPr/>
        </p:nvSpPr>
        <p:spPr>
          <a:xfrm>
            <a:off x="1806969" y="403265"/>
            <a:ext cx="521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</a:rPr>
              <a:t>Agradecemos à atenção</a:t>
            </a:r>
            <a:endParaRPr sz="400"/>
          </a:p>
        </p:txBody>
      </p:sp>
      <p:sp>
        <p:nvSpPr>
          <p:cNvPr id="740" name="Google Shape;740;p50"/>
          <p:cNvSpPr/>
          <p:nvPr/>
        </p:nvSpPr>
        <p:spPr>
          <a:xfrm>
            <a:off x="-394737" y="-285190"/>
            <a:ext cx="1325918" cy="1325918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41" name="Google Shape;7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611" y="3173781"/>
            <a:ext cx="882000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0"/>
          <p:cNvSpPr txBox="1"/>
          <p:nvPr/>
        </p:nvSpPr>
        <p:spPr>
          <a:xfrm>
            <a:off x="4164775" y="3951275"/>
            <a:ext cx="93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Natalia Silva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984" y="1802173"/>
            <a:ext cx="882000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0"/>
          <p:cNvSpPr txBox="1"/>
          <p:nvPr/>
        </p:nvSpPr>
        <p:spPr>
          <a:xfrm>
            <a:off x="3239938" y="2553875"/>
            <a:ext cx="93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Nathan Arrais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085" y="3173775"/>
            <a:ext cx="882000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0"/>
          <p:cNvSpPr txBox="1"/>
          <p:nvPr/>
        </p:nvSpPr>
        <p:spPr>
          <a:xfrm>
            <a:off x="5794275" y="3935522"/>
            <a:ext cx="99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Paulo Henrique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0"/>
          <p:cNvSpPr/>
          <p:nvPr/>
        </p:nvSpPr>
        <p:spPr>
          <a:xfrm>
            <a:off x="116460" y="4468556"/>
            <a:ext cx="1325918" cy="1325918"/>
          </a:xfrm>
          <a:custGeom>
            <a:rect b="b" l="l" r="r" t="t"/>
            <a:pathLst>
              <a:path extrusionOk="0"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48" name="Google Shape;748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0114" y="1802175"/>
            <a:ext cx="882000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0"/>
          <p:cNvSpPr txBox="1"/>
          <p:nvPr/>
        </p:nvSpPr>
        <p:spPr>
          <a:xfrm>
            <a:off x="5027838" y="2572950"/>
            <a:ext cx="93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Renan Lima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0812" y="1802163"/>
            <a:ext cx="882000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0"/>
          <p:cNvSpPr txBox="1"/>
          <p:nvPr/>
        </p:nvSpPr>
        <p:spPr>
          <a:xfrm>
            <a:off x="6656675" y="2550300"/>
            <a:ext cx="100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Rodrigo Charles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50"/>
          <p:cNvPicPr preferRelativeResize="0"/>
          <p:nvPr/>
        </p:nvPicPr>
        <p:blipFill rotWithShape="1">
          <a:blip r:embed="rId14">
            <a:alphaModFix/>
          </a:blip>
          <a:srcRect b="36080" l="-100000" r="100000" t="-36079"/>
          <a:stretch/>
        </p:blipFill>
        <p:spPr>
          <a:xfrm>
            <a:off x="4691688" y="3590915"/>
            <a:ext cx="802801" cy="7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83675" y="3151829"/>
            <a:ext cx="881939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0"/>
          <p:cNvSpPr txBox="1"/>
          <p:nvPr/>
        </p:nvSpPr>
        <p:spPr>
          <a:xfrm>
            <a:off x="2337825" y="3921900"/>
            <a:ext cx="93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Flávio Teixeira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34064" y="1780228"/>
            <a:ext cx="881937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0"/>
          <p:cNvSpPr txBox="1"/>
          <p:nvPr/>
        </p:nvSpPr>
        <p:spPr>
          <a:xfrm>
            <a:off x="1571675" y="2553863"/>
            <a:ext cx="93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Alan Rigolon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7"/>
          <p:cNvGrpSpPr/>
          <p:nvPr/>
        </p:nvGrpSpPr>
        <p:grpSpPr>
          <a:xfrm>
            <a:off x="1493334" y="1491885"/>
            <a:ext cx="1306531" cy="1186777"/>
            <a:chOff x="0" y="-38100"/>
            <a:chExt cx="991873" cy="900960"/>
          </a:xfrm>
        </p:grpSpPr>
        <p:sp>
          <p:nvSpPr>
            <p:cNvPr id="388" name="Google Shape;388;p27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89" name="Google Shape;389;p27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0" name="Google Shape;390;p27"/>
          <p:cNvCxnSpPr/>
          <p:nvPr/>
        </p:nvCxnSpPr>
        <p:spPr>
          <a:xfrm>
            <a:off x="1566982" y="2320232"/>
            <a:ext cx="1101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1" name="Google Shape;391;p27"/>
          <p:cNvGrpSpPr/>
          <p:nvPr/>
        </p:nvGrpSpPr>
        <p:grpSpPr>
          <a:xfrm>
            <a:off x="2922282" y="1491885"/>
            <a:ext cx="1306531" cy="1186777"/>
            <a:chOff x="0" y="-38100"/>
            <a:chExt cx="991873" cy="900960"/>
          </a:xfrm>
        </p:grpSpPr>
        <p:sp>
          <p:nvSpPr>
            <p:cNvPr id="392" name="Google Shape;392;p27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3" name="Google Shape;393;p27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4" name="Google Shape;394;p27"/>
          <p:cNvCxnSpPr/>
          <p:nvPr/>
        </p:nvCxnSpPr>
        <p:spPr>
          <a:xfrm>
            <a:off x="2995931" y="2320232"/>
            <a:ext cx="1101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5" name="Google Shape;395;p27"/>
          <p:cNvGrpSpPr/>
          <p:nvPr/>
        </p:nvGrpSpPr>
        <p:grpSpPr>
          <a:xfrm>
            <a:off x="1493334" y="2885180"/>
            <a:ext cx="1306531" cy="1176516"/>
            <a:chOff x="0" y="-38100"/>
            <a:chExt cx="991873" cy="893170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1566982" y="3713527"/>
            <a:ext cx="1101563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9" name="Google Shape;399;p27"/>
          <p:cNvGrpSpPr/>
          <p:nvPr/>
        </p:nvGrpSpPr>
        <p:grpSpPr>
          <a:xfrm>
            <a:off x="2922282" y="2885180"/>
            <a:ext cx="1306531" cy="1176516"/>
            <a:chOff x="0" y="-38100"/>
            <a:chExt cx="991873" cy="893170"/>
          </a:xfrm>
        </p:grpSpPr>
        <p:sp>
          <p:nvSpPr>
            <p:cNvPr id="400" name="Google Shape;400;p27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1" name="Google Shape;401;p27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2" name="Google Shape;402;p27"/>
          <p:cNvCxnSpPr/>
          <p:nvPr/>
        </p:nvCxnSpPr>
        <p:spPr>
          <a:xfrm>
            <a:off x="2995931" y="3713527"/>
            <a:ext cx="1101563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27"/>
          <p:cNvSpPr/>
          <p:nvPr/>
        </p:nvSpPr>
        <p:spPr>
          <a:xfrm>
            <a:off x="5000338" y="754815"/>
            <a:ext cx="3496376" cy="4037385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solidFill>
            <a:srgbClr val="56AE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7"/>
          <p:cNvSpPr/>
          <p:nvPr/>
        </p:nvSpPr>
        <p:spPr>
          <a:xfrm>
            <a:off x="5071775" y="849097"/>
            <a:ext cx="3354451" cy="3873500"/>
          </a:xfrm>
          <a:custGeom>
            <a:rect b="b" l="l" r="r" t="t"/>
            <a:pathLst>
              <a:path extrusionOk="0" h="6350000" w="5499100">
                <a:moveTo>
                  <a:pt x="2749550" y="6350000"/>
                </a:moveTo>
                <a:lnTo>
                  <a:pt x="0" y="4762500"/>
                </a:lnTo>
                <a:lnTo>
                  <a:pt x="0" y="1587500"/>
                </a:lnTo>
                <a:lnTo>
                  <a:pt x="2749550" y="0"/>
                </a:lnTo>
                <a:lnTo>
                  <a:pt x="5499100" y="1587500"/>
                </a:lnTo>
                <a:lnTo>
                  <a:pt x="5499100" y="4762500"/>
                </a:lnTo>
                <a:lnTo>
                  <a:pt x="274955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223" r="-46221" t="0"/>
            </a:stretch>
          </a:blipFill>
          <a:ln>
            <a:noFill/>
          </a:ln>
        </p:spPr>
      </p:sp>
      <p:grpSp>
        <p:nvGrpSpPr>
          <p:cNvPr id="405" name="Google Shape;405;p27"/>
          <p:cNvGrpSpPr/>
          <p:nvPr/>
        </p:nvGrpSpPr>
        <p:grpSpPr>
          <a:xfrm>
            <a:off x="4352638" y="1491885"/>
            <a:ext cx="1306531" cy="1186777"/>
            <a:chOff x="0" y="-38100"/>
            <a:chExt cx="991873" cy="900960"/>
          </a:xfrm>
        </p:grpSpPr>
        <p:sp>
          <p:nvSpPr>
            <p:cNvPr id="406" name="Google Shape;406;p27"/>
            <p:cNvSpPr/>
            <p:nvPr/>
          </p:nvSpPr>
          <p:spPr>
            <a:xfrm>
              <a:off x="0" y="0"/>
              <a:ext cx="991873" cy="862860"/>
            </a:xfrm>
            <a:custGeom>
              <a:rect b="b" l="l" r="r" t="t"/>
              <a:pathLst>
                <a:path extrusionOk="0"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7" name="Google Shape;407;p27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8" name="Google Shape;408;p27"/>
          <p:cNvCxnSpPr/>
          <p:nvPr/>
        </p:nvCxnSpPr>
        <p:spPr>
          <a:xfrm>
            <a:off x="4426286" y="2320232"/>
            <a:ext cx="1101563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9" name="Google Shape;409;p27"/>
          <p:cNvGrpSpPr/>
          <p:nvPr/>
        </p:nvGrpSpPr>
        <p:grpSpPr>
          <a:xfrm>
            <a:off x="4352638" y="2885180"/>
            <a:ext cx="1306531" cy="1176516"/>
            <a:chOff x="0" y="-38100"/>
            <a:chExt cx="991873" cy="893170"/>
          </a:xfrm>
        </p:grpSpPr>
        <p:sp>
          <p:nvSpPr>
            <p:cNvPr id="410" name="Google Shape;410;p27"/>
            <p:cNvSpPr/>
            <p:nvPr/>
          </p:nvSpPr>
          <p:spPr>
            <a:xfrm>
              <a:off x="0" y="0"/>
              <a:ext cx="991873" cy="855070"/>
            </a:xfrm>
            <a:custGeom>
              <a:rect b="b" l="l" r="r" t="t"/>
              <a:pathLst>
                <a:path extrusionOk="0"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11" name="Google Shape;411;p27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9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2" name="Google Shape;412;p27"/>
          <p:cNvCxnSpPr/>
          <p:nvPr/>
        </p:nvCxnSpPr>
        <p:spPr>
          <a:xfrm>
            <a:off x="4426286" y="3713527"/>
            <a:ext cx="1101563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27"/>
          <p:cNvSpPr/>
          <p:nvPr/>
        </p:nvSpPr>
        <p:spPr>
          <a:xfrm>
            <a:off x="-3815663" y="298753"/>
            <a:ext cx="4538723" cy="4538723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27"/>
          <p:cNvSpPr txBox="1"/>
          <p:nvPr/>
        </p:nvSpPr>
        <p:spPr>
          <a:xfrm>
            <a:off x="1493334" y="849097"/>
            <a:ext cx="4218665" cy="615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VISÃO GERAL</a:t>
            </a:r>
            <a:endParaRPr sz="700"/>
          </a:p>
        </p:txBody>
      </p:sp>
      <p:sp>
        <p:nvSpPr>
          <p:cNvPr id="415" name="Google Shape;415;p27"/>
          <p:cNvSpPr txBox="1"/>
          <p:nvPr/>
        </p:nvSpPr>
        <p:spPr>
          <a:xfrm>
            <a:off x="1566982" y="2397927"/>
            <a:ext cx="1159234" cy="15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Solicitação</a:t>
            </a:r>
            <a:endParaRPr sz="700"/>
          </a:p>
        </p:txBody>
      </p:sp>
      <p:sp>
        <p:nvSpPr>
          <p:cNvPr id="416" name="Google Shape;416;p27"/>
          <p:cNvSpPr txBox="1"/>
          <p:nvPr/>
        </p:nvSpPr>
        <p:spPr>
          <a:xfrm>
            <a:off x="1723985" y="1612951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700"/>
          </a:p>
        </p:txBody>
      </p:sp>
      <p:sp>
        <p:nvSpPr>
          <p:cNvPr id="417" name="Google Shape;417;p27"/>
          <p:cNvSpPr txBox="1"/>
          <p:nvPr/>
        </p:nvSpPr>
        <p:spPr>
          <a:xfrm>
            <a:off x="2995931" y="2397927"/>
            <a:ext cx="1159234" cy="15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MongoDB</a:t>
            </a:r>
            <a:endParaRPr sz="700"/>
          </a:p>
        </p:txBody>
      </p:sp>
      <p:sp>
        <p:nvSpPr>
          <p:cNvPr id="418" name="Google Shape;418;p27"/>
          <p:cNvSpPr txBox="1"/>
          <p:nvPr/>
        </p:nvSpPr>
        <p:spPr>
          <a:xfrm>
            <a:off x="3152933" y="1612951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700"/>
          </a:p>
        </p:txBody>
      </p:sp>
      <p:sp>
        <p:nvSpPr>
          <p:cNvPr id="419" name="Google Shape;419;p27"/>
          <p:cNvSpPr txBox="1"/>
          <p:nvPr/>
        </p:nvSpPr>
        <p:spPr>
          <a:xfrm>
            <a:off x="1547925" y="3725649"/>
            <a:ext cx="1159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Bases  </a:t>
            </a:r>
            <a:r>
              <a:rPr lang="pt-BR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Processo Seletivo</a:t>
            </a:r>
            <a:endParaRPr sz="700"/>
          </a:p>
        </p:txBody>
      </p:sp>
      <p:sp>
        <p:nvSpPr>
          <p:cNvPr id="420" name="Google Shape;420;p27"/>
          <p:cNvSpPr txBox="1"/>
          <p:nvPr/>
        </p:nvSpPr>
        <p:spPr>
          <a:xfrm>
            <a:off x="1723985" y="3006247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700"/>
          </a:p>
        </p:txBody>
      </p:sp>
      <p:sp>
        <p:nvSpPr>
          <p:cNvPr id="421" name="Google Shape;421;p27"/>
          <p:cNvSpPr txBox="1"/>
          <p:nvPr/>
        </p:nvSpPr>
        <p:spPr>
          <a:xfrm>
            <a:off x="2904462" y="3725657"/>
            <a:ext cx="1324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Tratamentos </a:t>
            </a:r>
            <a:endParaRPr sz="600"/>
          </a:p>
          <a:p>
            <a:pPr indent="0" lvl="0" marL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Processo Seletivo</a:t>
            </a:r>
            <a:endParaRPr sz="9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3152933" y="3006247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sz="700"/>
          </a:p>
        </p:txBody>
      </p:sp>
      <p:sp>
        <p:nvSpPr>
          <p:cNvPr id="423" name="Google Shape;423;p27"/>
          <p:cNvSpPr txBox="1"/>
          <p:nvPr/>
        </p:nvSpPr>
        <p:spPr>
          <a:xfrm>
            <a:off x="4320925" y="2330400"/>
            <a:ext cx="1369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Tratamentos </a:t>
            </a:r>
            <a:endParaRPr sz="600"/>
          </a:p>
          <a:p>
            <a:pPr indent="0" lvl="0" marL="0" marR="0" rtl="0" algn="ctr">
              <a:lnSpc>
                <a:spcPct val="1380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MongoDB</a:t>
            </a:r>
            <a:endParaRPr sz="600"/>
          </a:p>
        </p:txBody>
      </p:sp>
      <p:sp>
        <p:nvSpPr>
          <p:cNvPr id="424" name="Google Shape;424;p27"/>
          <p:cNvSpPr txBox="1"/>
          <p:nvPr/>
        </p:nvSpPr>
        <p:spPr>
          <a:xfrm>
            <a:off x="4583289" y="1612951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700"/>
          </a:p>
        </p:txBody>
      </p:sp>
      <p:sp>
        <p:nvSpPr>
          <p:cNvPr id="425" name="Google Shape;425;p27"/>
          <p:cNvSpPr txBox="1"/>
          <p:nvPr/>
        </p:nvSpPr>
        <p:spPr>
          <a:xfrm>
            <a:off x="4426286" y="3791223"/>
            <a:ext cx="1159234" cy="15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Resultados</a:t>
            </a:r>
            <a:endParaRPr sz="700"/>
          </a:p>
        </p:txBody>
      </p:sp>
      <p:sp>
        <p:nvSpPr>
          <p:cNvPr id="426" name="Google Shape;426;p27"/>
          <p:cNvSpPr txBox="1"/>
          <p:nvPr/>
        </p:nvSpPr>
        <p:spPr>
          <a:xfrm>
            <a:off x="4583289" y="3006247"/>
            <a:ext cx="845228" cy="486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28"/>
          <p:cNvCxnSpPr/>
          <p:nvPr/>
        </p:nvCxnSpPr>
        <p:spPr>
          <a:xfrm>
            <a:off x="3577025" y="2807900"/>
            <a:ext cx="2700" cy="131730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28"/>
          <p:cNvSpPr txBox="1"/>
          <p:nvPr/>
        </p:nvSpPr>
        <p:spPr>
          <a:xfrm>
            <a:off x="3890343" y="3158236"/>
            <a:ext cx="2013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3" name="Google Shape;433;p28"/>
          <p:cNvSpPr/>
          <p:nvPr/>
        </p:nvSpPr>
        <p:spPr>
          <a:xfrm>
            <a:off x="4577906" y="2909060"/>
            <a:ext cx="418703" cy="606018"/>
          </a:xfrm>
          <a:custGeom>
            <a:rect b="b" l="l" r="r" t="t"/>
            <a:pathLst>
              <a:path extrusionOk="0"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8"/>
          <p:cNvSpPr/>
          <p:nvPr/>
        </p:nvSpPr>
        <p:spPr>
          <a:xfrm>
            <a:off x="2135699" y="2816281"/>
            <a:ext cx="598585" cy="605187"/>
          </a:xfrm>
          <a:custGeom>
            <a:rect b="b" l="l" r="r" t="t"/>
            <a:pathLst>
              <a:path extrusionOk="0"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5" name="Google Shape;435;p28"/>
          <p:cNvGrpSpPr/>
          <p:nvPr/>
        </p:nvGrpSpPr>
        <p:grpSpPr>
          <a:xfrm rot="10800000">
            <a:off x="40580" y="4629150"/>
            <a:ext cx="6728998" cy="1632190"/>
            <a:chOff x="0" y="0"/>
            <a:chExt cx="17943995" cy="4352506"/>
          </a:xfrm>
        </p:grpSpPr>
        <p:sp>
          <p:nvSpPr>
            <p:cNvPr id="436" name="Google Shape;436;p28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7" name="Google Shape;437;p28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438" name="Google Shape;438;p28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28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440" name="Google Shape;440;p28"/>
          <p:cNvSpPr/>
          <p:nvPr/>
        </p:nvSpPr>
        <p:spPr>
          <a:xfrm rot="6150721">
            <a:off x="3040467" y="2289772"/>
            <a:ext cx="6772401" cy="563955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sp>
        <p:nvSpPr>
          <p:cNvPr id="441" name="Google Shape;441;p28"/>
          <p:cNvSpPr/>
          <p:nvPr/>
        </p:nvSpPr>
        <p:spPr>
          <a:xfrm rot="-4615544">
            <a:off x="5255405" y="2520812"/>
            <a:ext cx="6772401" cy="563955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grpSp>
        <p:nvGrpSpPr>
          <p:cNvPr id="442" name="Google Shape;442;p28"/>
          <p:cNvGrpSpPr/>
          <p:nvPr/>
        </p:nvGrpSpPr>
        <p:grpSpPr>
          <a:xfrm rot="10800000">
            <a:off x="7983198" y="4629150"/>
            <a:ext cx="6728998" cy="1632190"/>
            <a:chOff x="0" y="0"/>
            <a:chExt cx="17943995" cy="4352506"/>
          </a:xfrm>
        </p:grpSpPr>
        <p:sp>
          <p:nvSpPr>
            <p:cNvPr id="443" name="Google Shape;443;p28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28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445" name="Google Shape;445;p28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6" name="Google Shape;446;p28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447" name="Google Shape;447;p28"/>
          <p:cNvSpPr txBox="1"/>
          <p:nvPr/>
        </p:nvSpPr>
        <p:spPr>
          <a:xfrm>
            <a:off x="1762098" y="1008521"/>
            <a:ext cx="3488999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SOLICITAÇÃO</a:t>
            </a:r>
            <a:endParaRPr sz="700"/>
          </a:p>
        </p:txBody>
      </p:sp>
      <p:sp>
        <p:nvSpPr>
          <p:cNvPr id="448" name="Google Shape;448;p28"/>
          <p:cNvSpPr txBox="1"/>
          <p:nvPr/>
        </p:nvSpPr>
        <p:spPr>
          <a:xfrm>
            <a:off x="1219825" y="1608600"/>
            <a:ext cx="46152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empresa enfrenta o desafio de padronizar e organizar dados distribuídos entre BigQuery, Firebase e planilhas, visando facilitar consultas e dashboards, com necessidade de automação devido à natureza manual atual do processo.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1350754" y="3852146"/>
            <a:ext cx="2013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 MONGODB</a:t>
            </a:r>
            <a:endParaRPr sz="700"/>
          </a:p>
        </p:txBody>
      </p:sp>
      <p:sp>
        <p:nvSpPr>
          <p:cNvPr id="450" name="Google Shape;450;p28"/>
          <p:cNvSpPr txBox="1"/>
          <p:nvPr/>
        </p:nvSpPr>
        <p:spPr>
          <a:xfrm>
            <a:off x="3780595" y="3852158"/>
            <a:ext cx="2013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BASES </a:t>
            </a:r>
            <a:r>
              <a:rPr b="1" lang="pt-BR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PROCESSO SELETIVO</a:t>
            </a:r>
            <a:endParaRPr sz="700"/>
          </a:p>
        </p:txBody>
      </p:sp>
      <p:pic>
        <p:nvPicPr>
          <p:cNvPr id="451" name="Google Shape;45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3904" y="984393"/>
            <a:ext cx="3489000" cy="317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779" y="2675481"/>
            <a:ext cx="3489000" cy="317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3279" y="-662432"/>
            <a:ext cx="3489000" cy="317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"/>
          <p:cNvSpPr txBox="1"/>
          <p:nvPr/>
        </p:nvSpPr>
        <p:spPr>
          <a:xfrm>
            <a:off x="1298297" y="889550"/>
            <a:ext cx="3674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Base MongoDB</a:t>
            </a:r>
            <a:endParaRPr sz="700"/>
          </a:p>
        </p:txBody>
      </p:sp>
      <p:sp>
        <p:nvSpPr>
          <p:cNvPr id="459" name="Google Shape;459;p29"/>
          <p:cNvSpPr txBox="1"/>
          <p:nvPr/>
        </p:nvSpPr>
        <p:spPr>
          <a:xfrm>
            <a:off x="733433" y="1823187"/>
            <a:ext cx="4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700"/>
          </a:p>
        </p:txBody>
      </p:sp>
      <p:sp>
        <p:nvSpPr>
          <p:cNvPr id="460" name="Google Shape;460;p29"/>
          <p:cNvSpPr txBox="1"/>
          <p:nvPr/>
        </p:nvSpPr>
        <p:spPr>
          <a:xfrm>
            <a:off x="733433" y="2397397"/>
            <a:ext cx="4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700"/>
          </a:p>
        </p:txBody>
      </p:sp>
      <p:sp>
        <p:nvSpPr>
          <p:cNvPr id="461" name="Google Shape;461;p29"/>
          <p:cNvSpPr txBox="1"/>
          <p:nvPr/>
        </p:nvSpPr>
        <p:spPr>
          <a:xfrm>
            <a:off x="733433" y="2970400"/>
            <a:ext cx="4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700"/>
          </a:p>
        </p:txBody>
      </p:sp>
      <p:sp>
        <p:nvSpPr>
          <p:cNvPr id="462" name="Google Shape;462;p29"/>
          <p:cNvSpPr txBox="1"/>
          <p:nvPr/>
        </p:nvSpPr>
        <p:spPr>
          <a:xfrm>
            <a:off x="733433" y="3544609"/>
            <a:ext cx="4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200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700"/>
          </a:p>
        </p:txBody>
      </p:sp>
      <p:sp>
        <p:nvSpPr>
          <p:cNvPr id="463" name="Google Shape;463;p29"/>
          <p:cNvSpPr txBox="1"/>
          <p:nvPr/>
        </p:nvSpPr>
        <p:spPr>
          <a:xfrm>
            <a:off x="764911" y="1525142"/>
            <a:ext cx="433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Principais Insights </a:t>
            </a:r>
            <a:endParaRPr sz="13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7564082" y="-1293467"/>
            <a:ext cx="2978257" cy="2978257"/>
          </a:xfrm>
          <a:custGeom>
            <a:rect b="b" l="l" r="r" t="t"/>
            <a:pathLst>
              <a:path extrusionOk="0"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29"/>
          <p:cNvSpPr/>
          <p:nvPr/>
        </p:nvSpPr>
        <p:spPr>
          <a:xfrm>
            <a:off x="-1679945" y="3619692"/>
            <a:ext cx="2978257" cy="2978257"/>
          </a:xfrm>
          <a:custGeom>
            <a:rect b="b" l="l" r="r" t="t"/>
            <a:pathLst>
              <a:path extrusionOk="0"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29"/>
          <p:cNvSpPr txBox="1"/>
          <p:nvPr/>
        </p:nvSpPr>
        <p:spPr>
          <a:xfrm>
            <a:off x="1212322" y="1916093"/>
            <a:ext cx="317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Ausência de um Dicionário de Dados</a:t>
            </a:r>
            <a:endParaRPr sz="1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29"/>
          <p:cNvSpPr txBox="1"/>
          <p:nvPr/>
        </p:nvSpPr>
        <p:spPr>
          <a:xfrm>
            <a:off x="1212260" y="2504476"/>
            <a:ext cx="317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Duplicação de Campos</a:t>
            </a:r>
            <a:endParaRPr sz="700"/>
          </a:p>
        </p:txBody>
      </p:sp>
      <p:sp>
        <p:nvSpPr>
          <p:cNvPr id="468" name="Google Shape;468;p29"/>
          <p:cNvSpPr txBox="1"/>
          <p:nvPr/>
        </p:nvSpPr>
        <p:spPr>
          <a:xfrm>
            <a:off x="1212335" y="3078091"/>
            <a:ext cx="317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Padronização das Datas</a:t>
            </a:r>
            <a:endParaRPr sz="700"/>
          </a:p>
        </p:txBody>
      </p:sp>
      <p:sp>
        <p:nvSpPr>
          <p:cNvPr id="469" name="Google Shape;469;p29"/>
          <p:cNvSpPr txBox="1"/>
          <p:nvPr/>
        </p:nvSpPr>
        <p:spPr>
          <a:xfrm>
            <a:off x="1212260" y="3652294"/>
            <a:ext cx="317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Inserção de Dados no Formato Correto</a:t>
            </a:r>
            <a:endParaRPr sz="700"/>
          </a:p>
        </p:txBody>
      </p:sp>
      <p:cxnSp>
        <p:nvCxnSpPr>
          <p:cNvPr id="470" name="Google Shape;470;p29"/>
          <p:cNvCxnSpPr/>
          <p:nvPr/>
        </p:nvCxnSpPr>
        <p:spPr>
          <a:xfrm rot="10800000">
            <a:off x="842016" y="2368315"/>
            <a:ext cx="293100" cy="0"/>
          </a:xfrm>
          <a:prstGeom prst="straightConnector1">
            <a:avLst/>
          </a:prstGeom>
          <a:noFill/>
          <a:ln cap="flat" cmpd="sng" w="47625">
            <a:solidFill>
              <a:srgbClr val="4BD1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29"/>
          <p:cNvCxnSpPr/>
          <p:nvPr/>
        </p:nvCxnSpPr>
        <p:spPr>
          <a:xfrm rot="10800000">
            <a:off x="810538" y="2935922"/>
            <a:ext cx="293100" cy="0"/>
          </a:xfrm>
          <a:prstGeom prst="straightConnector1">
            <a:avLst/>
          </a:prstGeom>
          <a:noFill/>
          <a:ln cap="flat" cmpd="sng" w="47625">
            <a:solidFill>
              <a:srgbClr val="4BD1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29"/>
          <p:cNvCxnSpPr/>
          <p:nvPr/>
        </p:nvCxnSpPr>
        <p:spPr>
          <a:xfrm rot="10800000">
            <a:off x="810538" y="3504575"/>
            <a:ext cx="293100" cy="0"/>
          </a:xfrm>
          <a:prstGeom prst="straightConnector1">
            <a:avLst/>
          </a:prstGeom>
          <a:noFill/>
          <a:ln cap="flat" cmpd="sng" w="47625">
            <a:solidFill>
              <a:srgbClr val="4BD1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3" name="Google Shape;4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637" y="1613288"/>
            <a:ext cx="2491500" cy="2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375" y="1041075"/>
            <a:ext cx="2832950" cy="3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09349" y="1677350"/>
            <a:ext cx="3739382" cy="21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7360" y="1713362"/>
            <a:ext cx="3611402" cy="203138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/>
          <p:nvPr/>
        </p:nvSpPr>
        <p:spPr>
          <a:xfrm rot="10438560">
            <a:off x="7075138" y="-2061853"/>
            <a:ext cx="3284814" cy="3284814"/>
          </a:xfrm>
          <a:custGeom>
            <a:rect b="b" l="l" r="r" t="t"/>
            <a:pathLst>
              <a:path extrusionOk="0"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30"/>
          <p:cNvSpPr txBox="1"/>
          <p:nvPr/>
        </p:nvSpPr>
        <p:spPr>
          <a:xfrm>
            <a:off x="1010825" y="645475"/>
            <a:ext cx="513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Pipeline de Dados</a:t>
            </a:r>
            <a:endParaRPr sz="700"/>
          </a:p>
        </p:txBody>
      </p:sp>
      <p:pic>
        <p:nvPicPr>
          <p:cNvPr id="483" name="Google Shape;4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100" y="2925400"/>
            <a:ext cx="1147875" cy="11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9348" y="2036000"/>
            <a:ext cx="1451700" cy="14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4275" y="1901990"/>
            <a:ext cx="1339525" cy="1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0"/>
          <p:cNvSpPr/>
          <p:nvPr/>
        </p:nvSpPr>
        <p:spPr>
          <a:xfrm>
            <a:off x="1616925" y="2523200"/>
            <a:ext cx="1298400" cy="477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Extração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0"/>
          <p:cNvSpPr txBox="1"/>
          <p:nvPr/>
        </p:nvSpPr>
        <p:spPr>
          <a:xfrm>
            <a:off x="3761988" y="3522925"/>
            <a:ext cx="14517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Transformação</a:t>
            </a:r>
            <a:endParaRPr sz="16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30"/>
          <p:cNvPicPr preferRelativeResize="0"/>
          <p:nvPr/>
        </p:nvPicPr>
        <p:blipFill rotWithShape="1">
          <a:blip r:embed="rId8">
            <a:alphaModFix/>
          </a:blip>
          <a:srcRect b="25336" l="27065" r="32324" t="23093"/>
          <a:stretch/>
        </p:blipFill>
        <p:spPr>
          <a:xfrm>
            <a:off x="298250" y="1199221"/>
            <a:ext cx="1147875" cy="145780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0"/>
          <p:cNvSpPr/>
          <p:nvPr/>
        </p:nvSpPr>
        <p:spPr>
          <a:xfrm>
            <a:off x="5483075" y="2497550"/>
            <a:ext cx="1298400" cy="528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Carregamento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31"/>
          <p:cNvGrpSpPr/>
          <p:nvPr/>
        </p:nvGrpSpPr>
        <p:grpSpPr>
          <a:xfrm>
            <a:off x="-3143078" y="0"/>
            <a:ext cx="7715079" cy="5272945"/>
            <a:chOff x="0" y="0"/>
            <a:chExt cx="5508856" cy="3765081"/>
          </a:xfrm>
        </p:grpSpPr>
        <p:sp>
          <p:nvSpPr>
            <p:cNvPr id="495" name="Google Shape;495;p31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  <a:ln>
              <a:noFill/>
            </a:ln>
          </p:spPr>
        </p:sp>
        <p:sp>
          <p:nvSpPr>
            <p:cNvPr id="496" name="Google Shape;496;p31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97" name="Google Shape;497;p31"/>
          <p:cNvSpPr txBox="1"/>
          <p:nvPr/>
        </p:nvSpPr>
        <p:spPr>
          <a:xfrm>
            <a:off x="687801" y="492300"/>
            <a:ext cx="3810900" cy="507900"/>
          </a:xfrm>
          <a:prstGeom prst="rect">
            <a:avLst/>
          </a:prstGeom>
          <a:solidFill>
            <a:srgbClr val="051D40">
              <a:alpha val="7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FFFFFF"/>
                </a:solidFill>
              </a:rPr>
              <a:t>Faker - MER</a:t>
            </a:r>
            <a: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</p:txBody>
      </p:sp>
      <p:sp>
        <p:nvSpPr>
          <p:cNvPr id="498" name="Google Shape;498;p31"/>
          <p:cNvSpPr txBox="1"/>
          <p:nvPr/>
        </p:nvSpPr>
        <p:spPr>
          <a:xfrm>
            <a:off x="5089150" y="1709325"/>
            <a:ext cx="3992700" cy="3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Tabela Estudante</a:t>
            </a:r>
            <a:r>
              <a:rPr lang="pt-BR" sz="1100">
                <a:solidFill>
                  <a:schemeClr val="lt1"/>
                </a:solidFill>
              </a:rPr>
              <a:t>: 1000 registros.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Tabela Notas</a:t>
            </a:r>
            <a:r>
              <a:rPr lang="pt-BR" sz="1100">
                <a:solidFill>
                  <a:schemeClr val="lt1"/>
                </a:solidFill>
              </a:rPr>
              <a:t>: 5000 registros, baseados em disciplinas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pt-BR" sz="1100">
                <a:solidFill>
                  <a:schemeClr val="lt1"/>
                </a:solidFill>
              </a:rPr>
              <a:t>Linguagens e Ferramentas</a:t>
            </a:r>
            <a:r>
              <a:rPr lang="pt-BR" sz="1100">
                <a:solidFill>
                  <a:schemeClr val="lt1"/>
                </a:solidFill>
              </a:rPr>
              <a:t>: JavaScript, Python, HTML/CSS, Node.js, GCP, PySpark;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pt-BR" sz="1100">
                <a:solidFill>
                  <a:schemeClr val="lt1"/>
                </a:solidFill>
              </a:rPr>
              <a:t>Banco de Dados SQL</a:t>
            </a:r>
            <a:r>
              <a:rPr lang="pt-BR" sz="1100">
                <a:solidFill>
                  <a:schemeClr val="lt1"/>
                </a:solidFill>
              </a:rPr>
              <a:t>: MySQL, PostgreSQL;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pt-BR" sz="1100">
                <a:solidFill>
                  <a:schemeClr val="lt1"/>
                </a:solidFill>
              </a:rPr>
              <a:t>Banco de Dados NoSQL</a:t>
            </a:r>
            <a:r>
              <a:rPr lang="pt-BR" sz="1100">
                <a:solidFill>
                  <a:schemeClr val="lt1"/>
                </a:solidFill>
              </a:rPr>
              <a:t>: MongoDB, Cassandra.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Tabela Bootcamp</a:t>
            </a:r>
            <a:r>
              <a:rPr lang="pt-BR" sz="1100">
                <a:solidFill>
                  <a:schemeClr val="lt1"/>
                </a:solidFill>
              </a:rPr>
              <a:t>: 20 registros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pt-BR" sz="1100">
                <a:solidFill>
                  <a:schemeClr val="lt1"/>
                </a:solidFill>
              </a:rPr>
              <a:t>Nomes</a:t>
            </a:r>
            <a:r>
              <a:rPr lang="pt-BR" sz="1100">
                <a:solidFill>
                  <a:schemeClr val="lt1"/>
                </a:solidFill>
              </a:rPr>
              <a:t>: Marketing Digital, Análise de Dados, Fullstack, Infraestrutura, Análise de Marketing e Performance.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Tabela Formação</a:t>
            </a:r>
            <a:r>
              <a:rPr lang="pt-BR" sz="1100">
                <a:solidFill>
                  <a:schemeClr val="lt1"/>
                </a:solidFill>
              </a:rPr>
              <a:t>: 1000 registros, correspondendo aos estudantes.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Tabela Empregabilidade.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99" name="Google Shape;499;p31"/>
          <p:cNvSpPr/>
          <p:nvPr/>
        </p:nvSpPr>
        <p:spPr>
          <a:xfrm>
            <a:off x="-1709326" y="2890297"/>
            <a:ext cx="3629727" cy="3861502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p31"/>
          <p:cNvSpPr/>
          <p:nvPr/>
        </p:nvSpPr>
        <p:spPr>
          <a:xfrm rot="10800000">
            <a:off x="6745850" y="-1285220"/>
            <a:ext cx="3226424" cy="2798190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01" name="Google Shape;5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9225"/>
            <a:ext cx="4604699" cy="37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1"/>
          <p:cNvSpPr/>
          <p:nvPr/>
        </p:nvSpPr>
        <p:spPr>
          <a:xfrm>
            <a:off x="4584288" y="117638"/>
            <a:ext cx="1561200" cy="151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Google Shape;503;p31"/>
          <p:cNvCxnSpPr/>
          <p:nvPr/>
        </p:nvCxnSpPr>
        <p:spPr>
          <a:xfrm flipH="1" rot="10800000">
            <a:off x="4156750" y="1468475"/>
            <a:ext cx="598200" cy="137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4" name="Google Shape;5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650" y="139850"/>
            <a:ext cx="1468475" cy="14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650" y="139850"/>
            <a:ext cx="1468475" cy="14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"/>
          <p:cNvSpPr/>
          <p:nvPr/>
        </p:nvSpPr>
        <p:spPr>
          <a:xfrm>
            <a:off x="8629650" y="4063652"/>
            <a:ext cx="901445" cy="901445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32"/>
          <p:cNvSpPr/>
          <p:nvPr/>
        </p:nvSpPr>
        <p:spPr>
          <a:xfrm>
            <a:off x="4916694" y="-516667"/>
            <a:ext cx="1146660" cy="114666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32"/>
          <p:cNvSpPr txBox="1"/>
          <p:nvPr/>
        </p:nvSpPr>
        <p:spPr>
          <a:xfrm>
            <a:off x="1010825" y="645475"/>
            <a:ext cx="7691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EXTRAÇÃO FAKER DADOS BRUTOS</a:t>
            </a:r>
            <a:endParaRPr b="1" sz="31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FORMAÇÃO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513" name="Google Shape;5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25" y="1829125"/>
            <a:ext cx="7922700" cy="27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/>
          <p:nvPr/>
        </p:nvSpPr>
        <p:spPr>
          <a:xfrm rot="10438560">
            <a:off x="7075138" y="-2061853"/>
            <a:ext cx="3284814" cy="3284814"/>
          </a:xfrm>
          <a:custGeom>
            <a:rect b="b" l="l" r="r" t="t"/>
            <a:pathLst>
              <a:path extrusionOk="0"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3"/>
          <p:cNvSpPr txBox="1"/>
          <p:nvPr/>
        </p:nvSpPr>
        <p:spPr>
          <a:xfrm>
            <a:off x="661200" y="1810925"/>
            <a:ext cx="3837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TRATAMENTO </a:t>
            </a:r>
            <a:endParaRPr b="1" sz="31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</a:rPr>
              <a:t>FORMAÇÃO</a:t>
            </a:r>
            <a:endParaRPr sz="700"/>
          </a:p>
        </p:txBody>
      </p:sp>
      <p:sp>
        <p:nvSpPr>
          <p:cNvPr id="520" name="Google Shape;520;p33"/>
          <p:cNvSpPr/>
          <p:nvPr/>
        </p:nvSpPr>
        <p:spPr>
          <a:xfrm rot="2700000">
            <a:off x="-1422060" y="3456964"/>
            <a:ext cx="3273309" cy="3273309"/>
          </a:xfrm>
          <a:custGeom>
            <a:rect b="b" l="l" r="r" t="t"/>
            <a:pathLst>
              <a:path extrusionOk="0"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21" name="Google Shape;5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500" y="366125"/>
            <a:ext cx="2966975" cy="45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